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0925DB5-2379-488C-99A3-DFC5C29861F6}">
          <p14:sldIdLst>
            <p14:sldId id="256"/>
            <p14:sldId id="257"/>
            <p14:sldId id="259"/>
            <p14:sldId id="258"/>
            <p14:sldId id="260"/>
            <p14:sldId id="261"/>
            <p14:sldId id="266"/>
            <p14:sldId id="262"/>
            <p14:sldId id="263"/>
            <p14:sldId id="264"/>
            <p14:sldId id="265"/>
            <p14:sldId id="267"/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40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98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90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67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8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221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48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66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221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62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5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5074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48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816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132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37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80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948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2469A-D132-AD61-9038-3310CCA5EA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u="sng" dirty="0"/>
              <a:t>DEPARTMENT  OF MATHEMATICS </a:t>
            </a:r>
            <a:endParaRPr lang="en-IN" b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D2D5B5-080B-9B2E-74FE-852DBCB4E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437174" cy="1728465"/>
          </a:xfrm>
        </p:spPr>
        <p:txBody>
          <a:bodyPr>
            <a:normAutofit/>
          </a:bodyPr>
          <a:lstStyle/>
          <a:p>
            <a:pPr algn="ctr"/>
            <a:endParaRPr lang="en-US" sz="2800" b="1" u="sng" dirty="0"/>
          </a:p>
          <a:p>
            <a:pPr algn="ctr"/>
            <a:r>
              <a:rPr lang="en-US" sz="2800" b="1" u="sng" dirty="0"/>
              <a:t>SGGSJ GOVERENMENT COLLEGE </a:t>
            </a:r>
          </a:p>
          <a:p>
            <a:pPr algn="ctr"/>
            <a:r>
              <a:rPr lang="en-US" sz="2800" b="1" u="sng" dirty="0"/>
              <a:t>PAONTA SAHIB</a:t>
            </a:r>
            <a:endParaRPr lang="en-IN" sz="2800" b="1" u="sng" dirty="0"/>
          </a:p>
        </p:txBody>
      </p:sp>
    </p:spTree>
    <p:extLst>
      <p:ext uri="{BB962C8B-B14F-4D97-AF65-F5344CB8AC3E}">
        <p14:creationId xmlns:p14="http://schemas.microsoft.com/office/powerpoint/2010/main" val="3063915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FA66-AF73-40D6-C5F7-1A13F4C5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u="sng" dirty="0"/>
              <a:t>COURSE NAME : DIFFERENTIAL EQUATION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2DC08-8841-DA1C-A160-34A0F8C69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b="1" u="sng" dirty="0"/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sz="5400" b="1" u="sng" dirty="0"/>
              <a:t>COURSE CODE :  102TH</a:t>
            </a:r>
            <a:endParaRPr lang="en-IN" sz="5400" b="1" u="sng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7803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3ECB8-0FC4-3773-2F88-1E97F1DC4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u="sng" dirty="0"/>
              <a:t>CONTENTS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2DDDD-538A-2521-6BC5-7ECFE6ABE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b="1" dirty="0"/>
          </a:p>
          <a:p>
            <a:r>
              <a:rPr lang="en-IN" sz="3200" b="1" dirty="0"/>
              <a:t>Rules  to find integrating factor.</a:t>
            </a:r>
          </a:p>
          <a:p>
            <a:r>
              <a:rPr lang="en-IN" sz="3200" b="1" dirty="0"/>
              <a:t>Problem based on integrating factor.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8047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CC53A-F248-883B-8786-24EFF6580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u="sng" dirty="0"/>
              <a:t>RULE 3 </a:t>
            </a:r>
            <a:endParaRPr lang="en-IN" sz="4800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3430F9-AFA3-BD91-3160-BC5255FF2A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200" b="1" dirty="0"/>
                  <a:t>  </a:t>
                </a:r>
              </a:p>
              <a:p>
                <a:pPr marL="0" indent="0">
                  <a:buNone/>
                </a:pPr>
                <a:r>
                  <a:rPr lang="en-US" sz="3200" b="1" dirty="0"/>
                  <a:t> If in  the equation </a:t>
                </a:r>
                <a:r>
                  <a:rPr lang="en-US" sz="3200" b="1" dirty="0">
                    <a:solidFill>
                      <a:schemeClr val="tx1"/>
                    </a:solidFill>
                  </a:rPr>
                  <a:t>M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3200" b="1" dirty="0">
                    <a:solidFill>
                      <a:schemeClr val="tx1"/>
                    </a:solidFill>
                  </a:rPr>
                  <a:t> + N </a:t>
                </a:r>
                <a:r>
                  <a:rPr lang="en-US" sz="32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3200" b="1" dirty="0">
                    <a:solidFill>
                      <a:schemeClr val="tx1"/>
                    </a:solidFill>
                  </a:rPr>
                  <a:t> = 0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IN" sz="3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32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3200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num>
                          <m:den>
                            <m:r>
                              <a:rPr lang="en-IN" sz="32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3200" b="1" dirty="0"/>
                          <m:t>  </m:t>
                        </m:r>
                        <m:r>
                          <m:rPr>
                            <m:nor/>
                          </m:rPr>
                          <a:rPr lang="en-US" sz="3200" b="1" i="0" dirty="0" smtClean="0"/>
                          <m:t>− </m:t>
                        </m:r>
                        <m:r>
                          <m:rPr>
                            <m:nor/>
                          </m:rPr>
                          <a:rPr lang="en-US" sz="3200" b="1" dirty="0"/>
                          <m:t> </m:t>
                        </m:r>
                        <m:f>
                          <m:fPr>
                            <m:ctrlPr>
                              <a:rPr lang="en-US" sz="3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3200" b="1" i="1">
                                <a:latin typeface="Cambria Math" panose="02040503050406030204" pitchFamily="18" charset="0"/>
                              </a:rPr>
                              <m:t>𝑵</m:t>
                            </m:r>
                          </m:num>
                          <m:den>
                            <m:r>
                              <a:rPr lang="en-US" sz="32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32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</m:num>
                      <m:den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den>
                    </m:f>
                  </m:oMath>
                </a14:m>
                <a:r>
                  <a:rPr lang="en-IN" sz="3200" b="1" dirty="0"/>
                  <a:t> is a </a:t>
                </a:r>
              </a:p>
              <a:p>
                <a:pPr marL="0" indent="0">
                  <a:buNone/>
                </a:pPr>
                <a:endParaRPr lang="en-IN" sz="3200" b="1" dirty="0"/>
              </a:p>
              <a:p>
                <a:pPr marL="0" indent="0">
                  <a:buNone/>
                </a:pPr>
                <a:r>
                  <a:rPr lang="en-IN" sz="3200" b="1" dirty="0"/>
                  <a:t>function of x only = f(x) ( say ) then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IN" sz="3200" b="1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𝒅𝒙</m:t>
                            </m:r>
                          </m:e>
                        </m:nary>
                      </m:sup>
                    </m:sSup>
                  </m:oMath>
                </a14:m>
                <a:r>
                  <a:rPr lang="en-IN" sz="3200" b="1" dirty="0"/>
                  <a:t> is a  I.F.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3430F9-AFA3-BD91-3160-BC5255FF2A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10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8496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C8E3660-EA4B-704C-0A41-3647781A2C8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u="sng" dirty="0"/>
                  <a:t>PROBLEM 1</a:t>
                </a:r>
                <a:r>
                  <a:rPr lang="en-US" b="1" dirty="0"/>
                  <a:t> </a:t>
                </a:r>
                <a:r>
                  <a:rPr lang="en-US" dirty="0"/>
                  <a:t>: Solve</a:t>
                </a:r>
                <a:br>
                  <a:rPr lang="en-US" dirty="0"/>
                </a:br>
                <a:r>
                  <a:rPr lang="en-US" dirty="0"/>
                  <a:t>                       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N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N" dirty="0"/>
                  <a:t> +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N" dirty="0"/>
                  <a:t> )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b="1" dirty="0"/>
                  <a:t> +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b="1" dirty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dirty="0"/>
                  <a:t> = 0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C8E3660-EA4B-704C-0A41-3647781A2C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66" t="-14124" b="-2146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91B3ED-F8CF-27BF-16CE-A08ABE8C91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800" b="1" u="sng" dirty="0"/>
                  <a:t>SOLUTION</a:t>
                </a:r>
                <a:r>
                  <a:rPr lang="en-US" sz="2800" b="1" dirty="0"/>
                  <a:t> : The given differential equation is </a:t>
                </a:r>
              </a:p>
              <a:p>
                <a:pPr marL="0" indent="0">
                  <a:buNone/>
                </a:pPr>
                <a:r>
                  <a:rPr lang="en-US" sz="2800" b="1" dirty="0"/>
                  <a:t>                      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/>
                  <a:t> +</a:t>
                </a:r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/>
                  <a:t> )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/>
                  <a:t> +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𝒙𝒚</m:t>
                    </m:r>
                  </m:oMath>
                </a14:m>
                <a:r>
                  <a:rPr lang="en-IN" sz="28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/>
                  <a:t> = 0   …………………( 1 )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Comparing eq. ( 1) with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M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+ N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0 , we get 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M =</a:t>
                </a:r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/>
                  <a:t> +</a:t>
                </a:r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/>
                  <a:t>                ,     N =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𝒙𝒚</m:t>
                    </m:r>
                  </m:oMath>
                </a14:m>
                <a:endParaRPr lang="en-IN" sz="2800" b="1" dirty="0"/>
              </a:p>
              <a:p>
                <a:pPr marL="0" indent="0">
                  <a:buNone/>
                </a:pPr>
                <a:r>
                  <a:rPr lang="en-IN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num>
                      <m:den>
                        <m:r>
                          <a:rPr lang="en-IN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𝒀</m:t>
                        </m:r>
                      </m:den>
                    </m:f>
                  </m:oMath>
                </a14:m>
                <a:r>
                  <a:rPr lang="en-IN" sz="2800" b="1" dirty="0"/>
                  <a:t> =  </a:t>
                </a:r>
                <a:r>
                  <a:rPr lang="en-US" sz="2800" b="1" dirty="0"/>
                  <a:t>2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              </m:t>
                    </m:r>
                  </m:oMath>
                </a14:m>
                <a:r>
                  <a:rPr lang="en-IN" sz="2800" b="1" dirty="0"/>
                  <a:t>,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800" b="1" dirty="0"/>
                  <a:t> = </a:t>
                </a:r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IN" sz="2800" b="1" dirty="0"/>
              </a:p>
              <a:p>
                <a:pPr marL="0" indent="0">
                  <a:buNone/>
                </a:pPr>
                <a:r>
                  <a:rPr lang="en-IN" sz="2800" b="1" dirty="0"/>
                  <a:t> </a:t>
                </a:r>
                <a:r>
                  <a:rPr lang="en-IN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     </a:t>
                </a:r>
                <a:r>
                  <a:rPr lang="en-US" sz="2800" b="1" dirty="0"/>
                  <a:t>given differential equation is not exact</a:t>
                </a:r>
                <a:r>
                  <a:rPr lang="en-US" sz="2400" b="1" dirty="0"/>
                  <a:t>.</a:t>
                </a:r>
              </a:p>
              <a:p>
                <a:pPr marL="0" indent="0">
                  <a:buNone/>
                </a:pPr>
                <a:endParaRPr lang="en-IN" sz="2400" b="1" dirty="0"/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91B3ED-F8CF-27BF-16CE-A08ABE8C91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790" t="-59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8861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2A9B-BE3D-81C5-C299-A2AB71603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CONTINUES 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8A9F0C-476E-CF3B-858B-F9255969AD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0321" y="2120348"/>
                <a:ext cx="10955088" cy="473765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IN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IN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IN" sz="28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8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num>
                          <m:den>
                            <m:r>
                              <a:rPr lang="en-IN" sz="28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800" b="1" dirty="0"/>
                          <m:t>  </m:t>
                        </m:r>
                        <m:r>
                          <m:rPr>
                            <m:nor/>
                          </m:rPr>
                          <a:rPr lang="en-US" sz="2800" b="1" i="0" dirty="0" smtClean="0"/>
                          <m:t>− </m:t>
                        </m:r>
                        <m:r>
                          <m:rPr>
                            <m:nor/>
                          </m:rPr>
                          <a:rPr lang="en-US" sz="2800" b="1" dirty="0"/>
                          <m:t> </m:t>
                        </m:r>
                        <m:f>
                          <m:f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𝑵</m:t>
                            </m:r>
                          </m:num>
                          <m:den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</m:num>
                      <m:den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den>
                    </m:f>
                  </m:oMath>
                </a14:m>
                <a:r>
                  <a:rPr lang="en-IN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IN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IN" sz="28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sz="2800" dirty="0"/>
                  <a:t>  = f(x)</a:t>
                </a:r>
              </a:p>
              <a:p>
                <a:pPr marL="0" indent="0">
                  <a:buNone/>
                </a:pPr>
                <a:r>
                  <a:rPr lang="en-IN" sz="2800" dirty="0"/>
                  <a:t>   </a:t>
                </a:r>
                <a:r>
                  <a:rPr lang="en-IN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I.F.    =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IN" sz="2800" b="1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𝒅𝒙</m:t>
                            </m:r>
                          </m:e>
                        </m:nary>
                      </m:sup>
                    </m:sSup>
                  </m:oMath>
                </a14:m>
                <a:r>
                  <a:rPr lang="en-IN" sz="2800" dirty="0"/>
                  <a:t>  = </a:t>
                </a:r>
                <a:r>
                  <a:rPr lang="en-IN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IN" sz="2800" b="1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m:rPr>
                                <m:nor/>
                              </m:rPr>
                              <a:rPr lang="en-IN" sz="2800" dirty="0"/>
                              <m:t> </m:t>
                            </m:r>
                            <m:f>
                              <m:fPr>
                                <m:ctrlPr>
                                  <a:rPr lang="en-IN" sz="2800" b="1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sz="2800" b="1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sz="28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800" b="1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den>
                            </m:f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𝒅𝒙</m:t>
                            </m:r>
                          </m:e>
                        </m:nary>
                      </m:sup>
                    </m:sSup>
                  </m:oMath>
                </a14:m>
                <a:r>
                  <a:rPr lang="en-IN" sz="2800" dirty="0"/>
                  <a:t>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func>
                          <m:func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IN" sz="2800" dirty="0"/>
                  <a:t> = x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I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IN" sz="2800" b="1" dirty="0"/>
                  <a:t> multiplying with sides of eq. ( 1 ) by x  , we get ,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     x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/>
                  <a:t> +</a:t>
                </a:r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/>
                  <a:t> )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/>
                  <a:t> 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/>
                  <a:t> = 0 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Which is exact and its solution is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nary>
                  </m:oMath>
                </a14:m>
                <a:r>
                  <a:rPr lang="en-IN" sz="2800" b="1" dirty="0"/>
                  <a:t> dx ( y constant ) +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(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𝒕𝒆𝒓𝒎𝒔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𝒊𝒏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𝒏𝒐𝒕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𝒄𝒐𝒏𝒕𝒂𝒊𝒏𝒊𝒏𝒈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nary>
                  </m:oMath>
                </a14:m>
                <a:r>
                  <a:rPr lang="en-IN" sz="28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/>
                  <a:t> = c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   </a:t>
                </a:r>
                <a:endParaRPr lang="en-IN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8A9F0C-476E-CF3B-858B-F9255969AD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0321" y="2120348"/>
                <a:ext cx="10955088" cy="4737652"/>
              </a:xfrm>
              <a:blipFill>
                <a:blip r:embed="rId2"/>
                <a:stretch>
                  <a:fillRect l="-27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323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4764-E934-CE16-4682-27CAD8C99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CONTINUES 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98D434-5560-F581-4B39-66937405E9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     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nor/>
                          </m:rPr>
                          <a:rPr lang="en-IN" sz="2800" b="1" dirty="0"/>
                          <m:t>(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sz="2800" b="1" dirty="0"/>
                          <m:t> +</m:t>
                        </m:r>
                        <m:r>
                          <m:rPr>
                            <m:nor/>
                          </m:rPr>
                          <a:rPr lang="en-US" sz="2800" b="1" i="0" dirty="0" smtClean="0"/>
                          <m:t> 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𝒙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sz="2800" b="1" dirty="0"/>
                          <m:t> +</m:t>
                        </m:r>
                        <m:r>
                          <m:rPr>
                            <m:nor/>
                          </m:rPr>
                          <a:rPr lang="en-US" sz="2800" b="1" dirty="0"/>
                          <m:t> </m:t>
                        </m:r>
                        <m:sSup>
                          <m:sSup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sz="2800" b="1" dirty="0"/>
                          <m:t>) 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ⅆ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nary>
                  </m:oMath>
                </a14:m>
                <a:r>
                  <a:rPr lang="en-IN" sz="2800" b="1" dirty="0"/>
                  <a:t> ( y constant ) = c</a:t>
                </a:r>
              </a:p>
              <a:p>
                <a:pPr marL="0" indent="0">
                  <a:buNone/>
                </a:pPr>
                <a:endParaRPr lang="en-IN" sz="2800" b="1" dirty="0"/>
              </a:p>
              <a:p>
                <a:pPr marL="0" indent="0">
                  <a:buNone/>
                </a:pPr>
                <a:r>
                  <a:rPr lang="en-IN" sz="2800" b="1" dirty="0"/>
                  <a:t>       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IN" sz="2800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800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IN" sz="2800" b="1" dirty="0"/>
                  <a:t> = c                   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                    which is the required solution.</a:t>
                </a:r>
                <a:endParaRPr lang="en-IN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98D434-5560-F581-4B39-66937405E9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4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956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78C5-B516-FA99-6732-804305287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RULE 4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D0EF5-058F-281E-984E-0FBA289E51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:r>
                  <a:rPr lang="en-US" sz="2800" b="1" dirty="0"/>
                  <a:t>If in  the equation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M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+ N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0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𝑵</m:t>
                            </m:r>
                          </m:num>
                          <m:den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 −  </m:t>
                        </m:r>
                        <m:f>
                          <m:fPr>
                            <m:ctrlPr>
                              <a:rPr lang="en-IN" sz="28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8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num>
                          <m:den>
                            <m:r>
                              <a:rPr lang="en-IN" sz="28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den>
                        </m:f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den>
                    </m:f>
                  </m:oMath>
                </a14:m>
                <a:r>
                  <a:rPr lang="en-IN" sz="2800" b="1" dirty="0"/>
                  <a:t> is a </a:t>
                </a:r>
              </a:p>
              <a:p>
                <a:pPr marL="0" indent="0">
                  <a:buNone/>
                </a:pPr>
                <a:endParaRPr lang="en-IN" sz="2800" b="1" dirty="0"/>
              </a:p>
              <a:p>
                <a:pPr marL="0" indent="0">
                  <a:buNone/>
                </a:pPr>
                <a:r>
                  <a:rPr lang="en-IN" sz="2800" b="1" dirty="0"/>
                  <a:t>function of y  only = f(y) ( say ) then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IN" sz="2800" b="1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</m:d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𝒅𝒚</m:t>
                            </m:r>
                          </m:e>
                        </m:nary>
                      </m:sup>
                    </m:sSup>
                  </m:oMath>
                </a14:m>
                <a:r>
                  <a:rPr lang="en-IN" sz="2800" b="1" dirty="0"/>
                  <a:t> is a  I.F.</a:t>
                </a:r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D0EF5-058F-281E-984E-0FBA289E51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3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906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C5208A1-D350-4E5B-DCB3-F7B090A2B24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b="1" u="sng" dirty="0"/>
                  <a:t>PROBLEM 2</a:t>
                </a:r>
                <a:r>
                  <a:rPr lang="en-US" b="1" dirty="0"/>
                  <a:t> </a:t>
                </a:r>
                <a:r>
                  <a:rPr lang="en-US" dirty="0"/>
                  <a:t>: Solve</a:t>
                </a:r>
                <a:br>
                  <a:rPr lang="en-US" dirty="0"/>
                </a:br>
                <a:r>
                  <a:rPr lang="en-US" dirty="0"/>
                  <a:t>                 ( 3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IN" dirty="0"/>
                  <a:t> + 2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IN" dirty="0"/>
                  <a:t>)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b="1" dirty="0"/>
                  <a:t> + ( </a:t>
                </a:r>
                <a:r>
                  <a:rPr lang="en-US" dirty="0"/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IN" b="1" dirty="0"/>
                  <a:t> -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N" b="1" dirty="0"/>
                  <a:t> )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dirty="0"/>
                  <a:t> = 0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C5208A1-D350-4E5B-DCB3-F7B090A2B2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649" t="-7345" b="-1412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3E4667-0D85-A243-1A71-702CD6A27E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8053" y="2266122"/>
                <a:ext cx="10760764" cy="3838650"/>
              </a:xfrm>
            </p:spPr>
            <p:txBody>
              <a:bodyPr>
                <a:noAutofit/>
              </a:bodyPr>
              <a:lstStyle/>
              <a:p>
                <a:r>
                  <a:rPr lang="en-US" sz="2800" b="1" u="sng" dirty="0"/>
                  <a:t>SOLUTION</a:t>
                </a:r>
                <a:r>
                  <a:rPr lang="en-US" sz="2800" b="1" dirty="0"/>
                  <a:t> : The given differential equation is </a:t>
                </a:r>
              </a:p>
              <a:p>
                <a:pPr marL="0" indent="0">
                  <a:buNone/>
                </a:pPr>
                <a:r>
                  <a:rPr lang="en-US" sz="2800" b="1" dirty="0"/>
                  <a:t>           </a:t>
                </a:r>
                <a:r>
                  <a:rPr lang="en-US" sz="2800" dirty="0"/>
                  <a:t>( 3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IN" sz="2800" dirty="0"/>
                  <a:t> + 2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IN" sz="2800" dirty="0"/>
                  <a:t>)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/>
                  <a:t> + ( </a:t>
                </a:r>
                <a:r>
                  <a:rPr lang="en-US" sz="2800" dirty="0"/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IN" sz="2800" b="1" dirty="0"/>
                  <a:t> -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N" sz="2800" b="1" dirty="0"/>
                  <a:t> )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dirty="0"/>
                  <a:t> = 0                   </a:t>
                </a:r>
                <a:r>
                  <a:rPr lang="en-IN" sz="2800" b="1" dirty="0"/>
                  <a:t>………………( 1 )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Comparing eq. ( 1) with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M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+ N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0 , we get 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M =</a:t>
                </a:r>
                <a:r>
                  <a:rPr lang="en-US" sz="2800" dirty="0"/>
                  <a:t>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IN" sz="2800" dirty="0"/>
                  <a:t> + 2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IN" sz="2800" b="1" dirty="0"/>
                  <a:t>         ,     N =</a:t>
                </a:r>
                <a:r>
                  <a:rPr lang="en-US" sz="2800" dirty="0"/>
                  <a:t>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IN" sz="2800" b="1" dirty="0"/>
                  <a:t> -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N" sz="2800" b="1" dirty="0"/>
              </a:p>
              <a:p>
                <a:pPr marL="0" indent="0">
                  <a:buNone/>
                </a:pPr>
                <a:r>
                  <a:rPr lang="en-IN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num>
                      <m:den>
                        <m:r>
                          <a:rPr lang="en-IN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𝒀</m:t>
                        </m:r>
                      </m:den>
                    </m:f>
                  </m:oMath>
                </a14:m>
                <a:r>
                  <a:rPr lang="en-IN" sz="2800" b="1" dirty="0"/>
                  <a:t> = 12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IN" sz="2800" dirty="0"/>
                      <m:t> + 2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     </m:t>
                    </m:r>
                  </m:oMath>
                </a14:m>
                <a:r>
                  <a:rPr lang="en-IN" sz="2800" b="1" dirty="0"/>
                  <a:t>,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800" b="1" dirty="0"/>
                  <a:t> =</a:t>
                </a:r>
                <a:r>
                  <a:rPr lang="en-US" sz="2800" dirty="0"/>
                  <a:t> 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IN" sz="2800" b="1" dirty="0"/>
                  <a:t> -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IN" sz="2800" dirty="0"/>
                      <m:t>2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IN" sz="2800" b="1" dirty="0"/>
              </a:p>
              <a:p>
                <a:pPr marL="0" indent="0">
                  <a:buNone/>
                </a:pPr>
                <a:r>
                  <a:rPr lang="en-IN" sz="2800" b="1" dirty="0"/>
                  <a:t> </a:t>
                </a:r>
                <a:r>
                  <a:rPr lang="en-IN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     </a:t>
                </a:r>
                <a:r>
                  <a:rPr lang="en-US" sz="2800" b="1" dirty="0"/>
                  <a:t>given differential equation is not exact.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3E4667-0D85-A243-1A71-702CD6A27E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8053" y="2266122"/>
                <a:ext cx="10760764" cy="3838650"/>
              </a:xfrm>
              <a:blipFill>
                <a:blip r:embed="rId3"/>
                <a:stretch>
                  <a:fillRect l="-2436" t="-5564" r="-14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8230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AC577-095C-7AF9-D135-631379E2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CONTINUES 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34EF88-BBD4-2FDA-4DD8-E08D76526B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0817" y="2133600"/>
                <a:ext cx="10336696" cy="433346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en-IN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IN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𝑵</m:t>
                            </m:r>
                          </m:num>
                          <m:den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  <m:r>
                          <a:rPr lang="en-US" b="1" i="1">
                            <a:latin typeface="Cambria Math" panose="02040503050406030204" pitchFamily="18" charset="0"/>
                          </a:rPr>
                          <m:t>  −  </m:t>
                        </m:r>
                        <m:f>
                          <m:fPr>
                            <m:ctrlPr>
                              <a:rPr lang="en-IN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num>
                          <m:den>
                            <m:r>
                              <a:rPr lang="en-IN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den>
                        </m:f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den>
                    </m:f>
                  </m:oMath>
                </a14:m>
                <a:r>
                  <a:rPr lang="en-IN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/>
                          <m:t>6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b="1" dirty="0"/>
                          <m:t> −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  <m:r>
                          <m:rPr>
                            <m:nor/>
                          </m:rPr>
                          <a:rPr lang="en-US" b="0" i="1" dirty="0" smtClean="0"/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/>
                          <m:t>3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dirty="0"/>
                          <m:t> + 2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y</m:t>
                        </m:r>
                      </m:den>
                    </m:f>
                  </m:oMath>
                </a14:m>
                <a:r>
                  <a:rPr lang="en-IN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nor/>
                          </m:rPr>
                          <a:rPr lang="en-US" dirty="0"/>
                          <m:t>3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dirty="0"/>
                          <m:t> + 2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)</m:t>
                        </m:r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nor/>
                          </m:rPr>
                          <a:rPr lang="en-US" dirty="0"/>
                          <m:t>3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dirty="0"/>
                          <m:t> + 2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)</m:t>
                        </m:r>
                      </m:den>
                    </m:f>
                  </m:oMath>
                </a14:m>
                <a:r>
                  <a:rPr lang="en-IN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dirty="0"/>
                  <a:t>  = f(y)</a:t>
                </a:r>
              </a:p>
              <a:p>
                <a:pPr marL="0" indent="0">
                  <a:buNone/>
                </a:pPr>
                <a:endParaRPr lang="en-IN" dirty="0"/>
              </a:p>
              <a:p>
                <a:pPr marL="0" indent="0">
                  <a:buNone/>
                </a:pPr>
                <a:r>
                  <a:rPr lang="en-IN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I.F.    =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IN" sz="2400" b="1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</m:d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𝒅𝒚</m:t>
                            </m:r>
                          </m:e>
                        </m:nary>
                      </m:sup>
                    </m:sSup>
                  </m:oMath>
                </a14:m>
                <a:r>
                  <a:rPr lang="en-IN" dirty="0"/>
                  <a:t>  = </a:t>
                </a:r>
                <a:r>
                  <a:rPr lang="en-IN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IN" b="1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m:rPr>
                                <m:nor/>
                              </m:rPr>
                              <a:rPr lang="en-IN" dirty="0"/>
                              <m:t> </m:t>
                            </m:r>
                            <m:f>
                              <m:fPr>
                                <m:ctrlPr>
                                  <a:rPr lang="en-IN" b="1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den>
                            </m:f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nary>
                      </m:sup>
                    </m:sSup>
                  </m:oMath>
                </a14:m>
                <a:r>
                  <a:rPr lang="en-IN" dirty="0"/>
                  <a:t>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func>
                          <m:func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sup>
                            </m:sSup>
                          </m:e>
                        </m:func>
                      </m:sup>
                    </m:sSup>
                  </m:oMath>
                </a14:m>
                <a:r>
                  <a:rPr lang="en-IN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IN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I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IN" sz="2400" b="1" dirty="0"/>
                  <a:t> multiplying with sides of eq. ( 1 ) by</a:t>
                </a:r>
                <a:r>
                  <a:rPr lang="en-I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/>
                  <a:t>   , we get ,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( 3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b="1" dirty="0"/>
                  <a:t> </a:t>
                </a:r>
                <a:r>
                  <a:rPr lang="en-IN" sz="2400" b="1" dirty="0"/>
                  <a:t>)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/>
                  <a:t>  + ( 2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/>
                  <a:t> )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/>
                  <a:t> = 0 </a:t>
                </a:r>
              </a:p>
              <a:p>
                <a:pPr marL="0" indent="0">
                  <a:buNone/>
                </a:pPr>
                <a:r>
                  <a:rPr lang="en-IN" b="1" dirty="0"/>
                  <a:t>Which is exact and its solution is</a:t>
                </a:r>
              </a:p>
              <a:p>
                <a:pPr marL="0" indent="0">
                  <a:buNone/>
                </a:pPr>
                <a:r>
                  <a:rPr lang="en-IN" b="1" dirty="0"/>
                  <a:t>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nary>
                  </m:oMath>
                </a14:m>
                <a:r>
                  <a:rPr lang="en-IN" b="1" dirty="0"/>
                  <a:t> dx ( y constant ) +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𝒕𝒆𝒓𝒎𝒔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𝒏𝒐𝒕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𝒄𝒐𝒏𝒕𝒂𝒊𝒏𝒊𝒏𝒈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nary>
                  </m:oMath>
                </a14:m>
                <a:r>
                  <a:rPr lang="en-IN" b="1" dirty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b="1" dirty="0"/>
                  <a:t> = c</a:t>
                </a:r>
              </a:p>
              <a:p>
                <a:pPr marL="0" indent="0">
                  <a:buNone/>
                </a:pPr>
                <a:endParaRPr lang="en-IN" dirty="0"/>
              </a:p>
              <a:p>
                <a:pPr marL="0" indent="0">
                  <a:buNone/>
                </a:pPr>
                <a:endParaRPr lang="en-IN" dirty="0"/>
              </a:p>
              <a:p>
                <a:pPr marL="0" indent="0">
                  <a:buNone/>
                </a:pPr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34EF88-BBD4-2FDA-4DD8-E08D76526B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0817" y="2133600"/>
                <a:ext cx="10336696" cy="4333461"/>
              </a:xfrm>
              <a:blipFill>
                <a:blip r:embed="rId2"/>
                <a:stretch>
                  <a:fillRect l="-2535" b="-2376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069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C5528-35EB-2308-3424-9544CA16E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CONTINUES 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3FAF52-3037-32BC-FEC8-5989C7DF65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IN" sz="2800" b="1" dirty="0"/>
                  <a:t>   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IN" sz="2800" b="1" dirty="0"/>
                  <a:t> dx 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sz="28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nary>
                  </m:oMath>
                </a14:m>
                <a:r>
                  <a:rPr lang="en-IN" sz="2800" b="1" dirty="0"/>
                  <a:t> dx  +  0  = c</a:t>
                </a:r>
              </a:p>
              <a:p>
                <a:pPr marL="0" indent="0">
                  <a:buNone/>
                </a:pPr>
                <a:endParaRPr lang="en-IN" sz="2800" b="1" dirty="0"/>
              </a:p>
              <a:p>
                <a:pPr marL="0" indent="0">
                  <a:buNone/>
                </a:pPr>
                <a:r>
                  <a:rPr lang="en-IN" sz="2800" b="1" dirty="0"/>
                  <a:t>Or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/>
                  <a:t>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sz="2800" b="1" dirty="0"/>
                  <a:t> = c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          which is the required solution.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3FAF52-3037-32BC-FEC8-5989C7DF65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17" t="-406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8566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81067-0996-2226-BF53-31AFF50D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RULE 5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38EA7A-D24B-3CCD-A10B-53D807FCF1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0321" y="2336873"/>
                <a:ext cx="10332236" cy="416994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/>
                  <a:t>If  the equation is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p>
                    </m:sSup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sup>
                    </m:sSup>
                  </m:oMath>
                </a14:m>
                <a:r>
                  <a:rPr lang="en-IN" sz="2800" b="1" dirty="0"/>
                  <a:t> (</a:t>
                </a:r>
                <a:r>
                  <a:rPr lang="en-US" sz="2800" b="1" dirty="0"/>
                  <a:t> m y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/>
                  <a:t> + n x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/>
                  <a:t> )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IN" sz="2800" b="1" dirty="0"/>
                  <a:t> (</a:t>
                </a:r>
                <a:r>
                  <a:rPr lang="en-US" sz="2800" b="1" dirty="0"/>
                  <a:t> m’ y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/>
                  <a:t> + n’ x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/>
                  <a:t> ) = 0 , then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             </a:t>
                </a:r>
                <a:r>
                  <a:rPr lang="en-US" sz="2800" b="1" dirty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</m:sup>
                    </m:sSup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p>
                    </m:sSup>
                  </m:oMath>
                </a14:m>
                <a:r>
                  <a:rPr lang="en-IN" sz="2800" b="1" dirty="0"/>
                  <a:t> is an I.F. when 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r>
                  <a:rPr lang="en-IN" sz="28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IN" sz="28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′+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den>
                    </m:f>
                  </m:oMath>
                </a14:m>
                <a:r>
                  <a:rPr lang="en-IN" sz="28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′ 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den>
                    </m:f>
                  </m:oMath>
                </a14:m>
                <a:endParaRPr lang="en-IN" sz="28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38EA7A-D24B-3CCD-A10B-53D807FCF1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0321" y="2336873"/>
                <a:ext cx="10332236" cy="4169944"/>
              </a:xfrm>
              <a:blipFill>
                <a:blip r:embed="rId2"/>
                <a:stretch>
                  <a:fillRect l="-2301" t="-51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0587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6827EC3-657F-1E1A-4F87-FEE08E76D87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b="1" u="sng" dirty="0"/>
                  <a:t>PROBLEM 2</a:t>
                </a:r>
                <a:r>
                  <a:rPr lang="en-US" b="1" dirty="0"/>
                  <a:t> </a:t>
                </a:r>
                <a:r>
                  <a:rPr lang="en-US" dirty="0"/>
                  <a:t>: Solve</a:t>
                </a:r>
                <a:br>
                  <a:rPr lang="en-US" dirty="0"/>
                </a:br>
                <a:r>
                  <a:rPr lang="en-US" dirty="0"/>
                  <a:t>                 ( 3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IN" dirty="0"/>
                  <a:t> + 2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IN" dirty="0"/>
                  <a:t>)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b="1" dirty="0"/>
                  <a:t> + ( </a:t>
                </a:r>
                <a:r>
                  <a:rPr lang="en-US" dirty="0"/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IN" b="1" dirty="0"/>
                  <a:t> -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N" b="1" dirty="0"/>
                  <a:t> )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dirty="0"/>
                  <a:t> = 0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6827EC3-657F-1E1A-4F87-FEE08E76D8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649" t="-7345" b="-1412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1916A0-5AD6-5807-BA10-C6F1D3FB23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0321" y="2336873"/>
                <a:ext cx="10981592" cy="4315718"/>
              </a:xfrm>
            </p:spPr>
            <p:txBody>
              <a:bodyPr/>
              <a:lstStyle/>
              <a:p>
                <a:r>
                  <a:rPr lang="en-US" sz="2400" b="1" u="sng" dirty="0"/>
                  <a:t>SOLUTION</a:t>
                </a:r>
                <a:r>
                  <a:rPr lang="en-US" sz="2400" b="1" dirty="0"/>
                  <a:t> :    The given differential equation is 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           </a:t>
                </a:r>
                <a:r>
                  <a:rPr lang="en-US" sz="2400" dirty="0"/>
                  <a:t>( 3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IN" sz="2400" dirty="0"/>
                  <a:t> + 2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IN" sz="2400" dirty="0"/>
                  <a:t>)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/>
                  <a:t> + ( </a:t>
                </a:r>
                <a:r>
                  <a:rPr lang="en-US" sz="2400" dirty="0"/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IN" sz="2400" b="1" dirty="0"/>
                  <a:t> -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N" sz="2400" b="1" dirty="0"/>
                  <a:t> )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dirty="0"/>
                  <a:t> = 0                ……….( 1 )</a:t>
                </a:r>
              </a:p>
              <a:p>
                <a:pPr marL="0" indent="0">
                  <a:buNone/>
                </a:pPr>
                <a:r>
                  <a:rPr lang="en-IN" dirty="0"/>
                  <a:t> or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IN" sz="2400" b="1" dirty="0"/>
                  <a:t> (</a:t>
                </a:r>
                <a:r>
                  <a:rPr lang="en-US" sz="2400" b="1" dirty="0"/>
                  <a:t> 3 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/>
                  <a:t> + 2 x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/>
                  <a:t> ) +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N" b="1" dirty="0"/>
                  <a:t> </a:t>
                </a:r>
                <a:r>
                  <a:rPr lang="en-IN" sz="2400" b="1" dirty="0"/>
                  <a:t>(</a:t>
                </a:r>
                <a:r>
                  <a:rPr lang="en-US" sz="2400" b="1" dirty="0"/>
                  <a:t> 2 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/>
                  <a:t> -  x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/>
                  <a:t> ) = 0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Comparing</a:t>
                </a:r>
                <a:r>
                  <a:rPr lang="en-IN" b="1" dirty="0"/>
                  <a:t> it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p>
                    </m:sSup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sup>
                    </m:sSup>
                  </m:oMath>
                </a14:m>
                <a:r>
                  <a:rPr lang="en-IN" sz="2400" b="1" dirty="0"/>
                  <a:t> (</a:t>
                </a:r>
                <a:r>
                  <a:rPr lang="en-US" sz="2400" b="1" dirty="0"/>
                  <a:t> m 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/>
                  <a:t> + n x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/>
                  <a:t> )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IN" sz="2400" b="1" dirty="0"/>
                  <a:t> (</a:t>
                </a:r>
                <a:r>
                  <a:rPr lang="en-US" sz="2400" b="1" dirty="0"/>
                  <a:t> m’ 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/>
                  <a:t> + n’ x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/>
                  <a:t> ) = 0 , we get,</a:t>
                </a:r>
              </a:p>
              <a:p>
                <a:pPr marL="0" indent="0">
                  <a:buNone/>
                </a:pPr>
                <a:r>
                  <a:rPr lang="en-IN" b="1" dirty="0"/>
                  <a:t>   a = 2  ,  b = 3  , m = 3  ,  n = 2 ,  a’ = 1  ,  b’ = 0  ,  m’ = 2  ,  n’ =  1 </a:t>
                </a:r>
              </a:p>
              <a:p>
                <a:pPr marL="0" indent="0">
                  <a:buNone/>
                </a:pPr>
                <a:r>
                  <a:rPr lang="en-IN" b="1" dirty="0"/>
                  <a:t> </a:t>
                </a:r>
                <a:r>
                  <a:rPr lang="en-IN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I.F.    =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</m:sup>
                    </m:sSup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p>
                    </m:sSup>
                  </m:oMath>
                </a14:m>
                <a:endParaRPr lang="en-IN" dirty="0"/>
              </a:p>
              <a:p>
                <a:pPr marL="0" indent="0">
                  <a:buNone/>
                </a:pPr>
                <a:r>
                  <a:rPr lang="en-IN" dirty="0"/>
                  <a:t>Where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r>
                  <a:rPr lang="en-IN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IN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′+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den>
                    </m:f>
                  </m:oMath>
                </a14:m>
                <a:r>
                  <a:rPr lang="en-IN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′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den>
                    </m:f>
                  </m:oMath>
                </a14:m>
                <a:endParaRPr lang="en-IN" dirty="0"/>
              </a:p>
              <a:p>
                <a:pPr marL="0" indent="0">
                  <a:buNone/>
                </a:pPr>
                <a:r>
                  <a:rPr lang="en-IN" sz="2400" b="1" dirty="0"/>
                  <a:t>   i.e.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IN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1916A0-5AD6-5807-BA10-C6F1D3FB23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0321" y="2336873"/>
                <a:ext cx="10981592" cy="4315718"/>
              </a:xfrm>
              <a:blipFill>
                <a:blip r:embed="rId3"/>
                <a:stretch>
                  <a:fillRect l="-1999" t="-4379" r="-44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2324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6A00B-DC61-837C-6244-EAB0097D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CONTINUES 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A81DCF-6AF4-F869-5C9F-CDEB253782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0321" y="2336872"/>
                <a:ext cx="10159957" cy="40374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or  6 + 2h =  12 + 3k   ,   -2 – h = 2k + 2 </a:t>
                </a:r>
              </a:p>
              <a:p>
                <a:pPr marL="0" indent="0">
                  <a:buNone/>
                </a:pPr>
                <a:r>
                  <a:rPr lang="en-US" dirty="0"/>
                  <a:t>or  2h – 3k – 6 = 0    and  h + 2k + 4 = 0</a:t>
                </a:r>
              </a:p>
              <a:p>
                <a:pPr marL="0" indent="0">
                  <a:buNone/>
                </a:pPr>
                <a:r>
                  <a:rPr lang="en-US" dirty="0"/>
                  <a:t> solving these two equations , we get , </a:t>
                </a:r>
              </a:p>
              <a:p>
                <a:pPr marL="0" indent="0">
                  <a:buNone/>
                </a:pPr>
                <a:r>
                  <a:rPr lang="en-US" dirty="0"/>
                  <a:t>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− 12+12 </m:t>
                        </m:r>
                      </m:den>
                    </m:f>
                  </m:oMath>
                </a14:m>
                <a:r>
                  <a:rPr lang="en-IN" dirty="0"/>
                  <a:t> =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6 −8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dirty="0"/>
                  <a:t> =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IN" dirty="0"/>
              </a:p>
              <a:p>
                <a:pPr marL="0" indent="0">
                  <a:buNone/>
                </a:pPr>
                <a:r>
                  <a:rPr lang="en-IN" dirty="0"/>
                  <a:t>  or    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0 </m:t>
                        </m:r>
                      </m:den>
                    </m:f>
                  </m:oMath>
                </a14:m>
                <a:r>
                  <a:rPr lang="en-IN" dirty="0"/>
                  <a:t> =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− 14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dirty="0"/>
                  <a:t> =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IN" dirty="0"/>
              </a:p>
              <a:p>
                <a:pPr marL="0" indent="0">
                  <a:buNone/>
                </a:pPr>
                <a:r>
                  <a:rPr lang="en-IN" dirty="0"/>
                  <a:t> </a:t>
                </a:r>
                <a:r>
                  <a:rPr lang="en-IN" b="1" dirty="0"/>
                  <a:t> </a:t>
                </a:r>
                <a:r>
                  <a:rPr lang="en-IN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h = 0  ,  k = -2 </a:t>
                </a:r>
              </a:p>
              <a:p>
                <a:pPr marL="0" indent="0">
                  <a:buNone/>
                </a:pPr>
                <a:r>
                  <a:rPr lang="en-IN" b="1" dirty="0"/>
                  <a:t> </a:t>
                </a:r>
                <a:r>
                  <a:rPr lang="en-IN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I.F.    =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</m:sup>
                    </m:sSup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p>
                    </m:sSup>
                  </m:oMath>
                </a14:m>
                <a:r>
                  <a:rPr lang="en-IN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=</a:t>
                </a:r>
                <a:r>
                  <a:rPr lang="en-I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A81DCF-6AF4-F869-5C9F-CDEB253782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0321" y="2336872"/>
                <a:ext cx="10159957" cy="4037423"/>
              </a:xfrm>
              <a:blipFill>
                <a:blip r:embed="rId2"/>
                <a:stretch>
                  <a:fillRect l="-1981" t="-46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5207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8CA49-1537-F0C1-66D0-32D0D344D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CONTINUES 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969CCB-9083-802F-1387-C92FF30146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0321" y="2336872"/>
                <a:ext cx="10371992" cy="424945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I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IN" sz="2400" b="1" dirty="0"/>
                  <a:t> multiplying with sides of eq. ( 1 ) by</a:t>
                </a:r>
                <a:r>
                  <a:rPr lang="en-I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/>
                  <a:t>   , we get ,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( 3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b="1" dirty="0"/>
                  <a:t> </a:t>
                </a:r>
                <a:r>
                  <a:rPr lang="en-IN" sz="2400" b="1" dirty="0"/>
                  <a:t>)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/>
                  <a:t>  + ( 2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/>
                  <a:t> )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/>
                  <a:t> = 0 </a:t>
                </a:r>
              </a:p>
              <a:p>
                <a:pPr marL="0" indent="0">
                  <a:buNone/>
                </a:pPr>
                <a:r>
                  <a:rPr lang="en-IN" b="1" dirty="0"/>
                  <a:t>Which is exact and its solution is</a:t>
                </a:r>
              </a:p>
              <a:p>
                <a:pPr marL="0" indent="0">
                  <a:buNone/>
                </a:pPr>
                <a:r>
                  <a:rPr lang="en-IN" b="1" dirty="0"/>
                  <a:t>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nary>
                  </m:oMath>
                </a14:m>
                <a:r>
                  <a:rPr lang="en-IN" b="1" dirty="0"/>
                  <a:t> dx ( y constant ) +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𝒕𝒆𝒓𝒎𝒔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𝒏𝒐𝒕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𝒄𝒐𝒏𝒕𝒂𝒊𝒏𝒊𝒏𝒈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nary>
                  </m:oMath>
                </a14:m>
                <a:r>
                  <a:rPr lang="en-IN" b="1" dirty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b="1" dirty="0"/>
                  <a:t> = c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IN" sz="2400" b="1" dirty="0"/>
                  <a:t> dx 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sz="24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nary>
                  </m:oMath>
                </a14:m>
                <a:r>
                  <a:rPr lang="en-IN" sz="2400" b="1" dirty="0"/>
                  <a:t> dx  +  0  = c</a:t>
                </a:r>
              </a:p>
              <a:p>
                <a:pPr marL="0" indent="0">
                  <a:buNone/>
                </a:pPr>
                <a:endParaRPr lang="en-IN" sz="2400" b="1" dirty="0"/>
              </a:p>
              <a:p>
                <a:pPr marL="0" indent="0">
                  <a:buNone/>
                </a:pPr>
                <a:r>
                  <a:rPr lang="en-IN" sz="2400" b="1" dirty="0"/>
                  <a:t>Or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400" b="1" dirty="0"/>
                  <a:t>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sz="2400" b="1" dirty="0"/>
                  <a:t> = c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    which is the required solution.</a:t>
                </a:r>
              </a:p>
              <a:p>
                <a:pPr marL="0" indent="0">
                  <a:buNone/>
                </a:pPr>
                <a:endParaRPr lang="en-IN" dirty="0"/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969CCB-9083-802F-1387-C92FF30146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0321" y="2336872"/>
                <a:ext cx="10371992" cy="4249457"/>
              </a:xfrm>
              <a:blipFill>
                <a:blip r:embed="rId2"/>
                <a:stretch>
                  <a:fillRect l="-2587" t="-4017" b="-27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8999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CFB1-D244-ABEE-B3E1-B24527484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1790A-5B22-0A59-580E-3BF8F5CFD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1834166"/>
            <a:ext cx="11502887" cy="492444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 algn="ctr">
              <a:buNone/>
            </a:pPr>
            <a:r>
              <a:rPr lang="en-IN" sz="9600" b="1" dirty="0">
                <a:latin typeface="Edwardian Script ITC" panose="030303020407070D0804" pitchFamily="66" charset="0"/>
              </a:rPr>
              <a:t>Thankyou</a:t>
            </a:r>
          </a:p>
        </p:txBody>
      </p:sp>
    </p:spTree>
    <p:extLst>
      <p:ext uri="{BB962C8B-B14F-4D97-AF65-F5344CB8AC3E}">
        <p14:creationId xmlns:p14="http://schemas.microsoft.com/office/powerpoint/2010/main" val="354891085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284</TotalTime>
  <Words>985</Words>
  <Application>Microsoft Office PowerPoint</Application>
  <PresentationFormat>Widescreen</PresentationFormat>
  <Paragraphs>101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</vt:lpstr>
      <vt:lpstr>Cambria Math</vt:lpstr>
      <vt:lpstr>Edwardian Script ITC</vt:lpstr>
      <vt:lpstr>Berlin</vt:lpstr>
      <vt:lpstr>DEPARTMENT  OF MATHEMATICS </vt:lpstr>
      <vt:lpstr>COURSE NAME : DIFFERENTIAL EQUATION</vt:lpstr>
      <vt:lpstr>CONTENTS</vt:lpstr>
      <vt:lpstr>RULE 3 </vt:lpstr>
      <vt:lpstr>PROBLEM 1 : Solve                         ( x^2 + y^2 + x ) ⅆx + xy ⅆy = 0</vt:lpstr>
      <vt:lpstr>SOLUTION CONTINUES …</vt:lpstr>
      <vt:lpstr>SOLUTION CONTINUES …</vt:lpstr>
      <vt:lpstr>RULE 4 </vt:lpstr>
      <vt:lpstr>PROBLEM 2 : Solve                  ( 3x^2 y^4 + 2xy) ⅆx + ( 2x^3 y^3 - x^2 ) ⅆy = 0</vt:lpstr>
      <vt:lpstr>SOLUTION CONTINUES …</vt:lpstr>
      <vt:lpstr>SOLUTION CONTINUES …</vt:lpstr>
      <vt:lpstr>RULE 5</vt:lpstr>
      <vt:lpstr>PROBLEM 2 : Solve                  ( 3x^2 y^4 + 2xy) ⅆx + ( 2x^3 y^3 - x^2 ) ⅆy = 0</vt:lpstr>
      <vt:lpstr>SOLUTION CONTINUES …</vt:lpstr>
      <vt:lpstr>SOLUTION CONTINUES 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 OF MATHEMATICS</dc:title>
  <dc:creator>hp</dc:creator>
  <cp:lastModifiedBy>hp</cp:lastModifiedBy>
  <cp:revision>4</cp:revision>
  <dcterms:created xsi:type="dcterms:W3CDTF">2022-07-10T10:52:24Z</dcterms:created>
  <dcterms:modified xsi:type="dcterms:W3CDTF">2022-07-13T16:43:19Z</dcterms:modified>
</cp:coreProperties>
</file>